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0"/>
  </p:notesMasterIdLst>
  <p:sldIdLst>
    <p:sldId id="256" r:id="rId2"/>
    <p:sldId id="270" r:id="rId3"/>
    <p:sldId id="271" r:id="rId4"/>
    <p:sldId id="272" r:id="rId5"/>
    <p:sldId id="274" r:id="rId6"/>
    <p:sldId id="273" r:id="rId7"/>
    <p:sldId id="275" r:id="rId8"/>
    <p:sldId id="276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Full" cryptAlgorithmClass="hash" cryptAlgorithmType="typeAny" cryptAlgorithmSid="4" spinCount="100000" saltData="h8u0U7GBzLSSX2vskPWTJw==" hashData="7hrq40BL40a7DoUZ7aFHrpFr9xY="/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7C80"/>
    <a:srgbClr val="FF66FF"/>
    <a:srgbClr val="C6625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CFA2E8-62AA-48C6-A93E-71D3D84FCE4B}" type="datetimeFigureOut">
              <a:rPr lang="ru-RU" smtClean="0"/>
              <a:t>18.03.2020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F6764F-F9C3-4E5A-AA3F-2A51F98E6A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81272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18.03.2020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18.03.2020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18.03.2020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18.03.2020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18.03.2020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18.03.2020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18.03.2020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effectLst/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000" b="1" dirty="0" smtClean="0">
                <a:solidFill>
                  <a:schemeClr val="tx1"/>
                </a:solidFill>
              </a:rPr>
              <a:t/>
            </a:r>
            <a:br>
              <a:rPr lang="ru-RU" sz="2000" b="1" dirty="0" smtClean="0">
                <a:solidFill>
                  <a:schemeClr val="tx1"/>
                </a:solidFill>
              </a:rPr>
            </a:br>
            <a:endParaRPr lang="ru-RU" sz="1600" dirty="0">
              <a:solidFill>
                <a:schemeClr val="tx1"/>
              </a:solidFill>
            </a:endParaRPr>
          </a:p>
        </p:txBody>
      </p:sp>
      <p:pic>
        <p:nvPicPr>
          <p:cNvPr id="6" name="Picture 2" descr="C:\Users\1\Desktop\паспорт\0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88640"/>
            <a:ext cx="8640960" cy="1800200"/>
          </a:xfrm>
          <a:prstGeom prst="rect">
            <a:avLst/>
          </a:prstGeom>
          <a:noFill/>
          <a:effectLst>
            <a:softEdge rad="127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308" y="116632"/>
            <a:ext cx="8712968" cy="1905420"/>
          </a:xfrm>
          <a:prstGeom prst="rect">
            <a:avLst/>
          </a:prstGeom>
        </p:spPr>
      </p:pic>
      <p:sp>
        <p:nvSpPr>
          <p:cNvPr id="7" name="Текст 6"/>
          <p:cNvSpPr>
            <a:spLocks noGrp="1"/>
          </p:cNvSpPr>
          <p:nvPr>
            <p:ph type="body" idx="1"/>
          </p:nvPr>
        </p:nvSpPr>
        <p:spPr>
          <a:xfrm>
            <a:off x="179512" y="2492896"/>
            <a:ext cx="8640960" cy="3456384"/>
          </a:xfrm>
        </p:spPr>
        <p:txBody>
          <a:bodyPr>
            <a:noAutofit/>
          </a:bodyPr>
          <a:lstStyle/>
          <a:p>
            <a:pPr indent="449580" algn="just">
              <a:lnSpc>
                <a:spcPct val="115000"/>
              </a:lnSpc>
              <a:spcAft>
                <a:spcPts val="1000"/>
              </a:spcAft>
            </a:pPr>
            <a:endParaRPr lang="ru-RU" sz="2800" b="1" dirty="0" smtClean="0">
              <a:solidFill>
                <a:schemeClr val="tx1"/>
              </a:solidFill>
              <a:latin typeface="Times New Roman"/>
              <a:ea typeface="Calibri"/>
              <a:cs typeface="Times New Roman"/>
            </a:endParaRPr>
          </a:p>
          <a:p>
            <a:pPr indent="449580" algn="just">
              <a:lnSpc>
                <a:spcPct val="115000"/>
              </a:lnSpc>
              <a:spcAft>
                <a:spcPts val="1000"/>
              </a:spcAft>
            </a:pPr>
            <a:endParaRPr lang="ru-RU" sz="2800" b="1" dirty="0">
              <a:solidFill>
                <a:schemeClr val="tx1"/>
              </a:solidFill>
              <a:latin typeface="Times New Roman"/>
              <a:ea typeface="Calibri"/>
              <a:cs typeface="Times New Roman"/>
            </a:endParaRPr>
          </a:p>
          <a:p>
            <a:pPr indent="449580" algn="just">
              <a:lnSpc>
                <a:spcPct val="115000"/>
              </a:lnSpc>
              <a:spcAft>
                <a:spcPts val="1000"/>
              </a:spcAft>
            </a:pPr>
            <a:endParaRPr lang="ru-RU" sz="2800" b="1" dirty="0" smtClean="0">
              <a:solidFill>
                <a:schemeClr val="tx1"/>
              </a:solidFill>
              <a:latin typeface="Times New Roman"/>
              <a:ea typeface="Calibri"/>
              <a:cs typeface="Times New Roman"/>
            </a:endParaRPr>
          </a:p>
          <a:p>
            <a:pPr indent="449580" algn="just">
              <a:lnSpc>
                <a:spcPct val="115000"/>
              </a:lnSpc>
              <a:spcAft>
                <a:spcPts val="1000"/>
              </a:spcAft>
            </a:pPr>
            <a:endParaRPr lang="ru-RU" sz="2800" b="1" dirty="0">
              <a:solidFill>
                <a:schemeClr val="tx1"/>
              </a:solidFill>
              <a:latin typeface="Times New Roman"/>
              <a:ea typeface="Calibri"/>
              <a:cs typeface="Times New Roman"/>
            </a:endParaRPr>
          </a:p>
          <a:p>
            <a:pPr indent="449580" algn="just">
              <a:lnSpc>
                <a:spcPct val="115000"/>
              </a:lnSpc>
              <a:spcAft>
                <a:spcPts val="1000"/>
              </a:spcAft>
            </a:pPr>
            <a:endParaRPr lang="ru-RU" sz="2800" b="1" dirty="0" smtClean="0">
              <a:solidFill>
                <a:schemeClr val="tx1"/>
              </a:solidFill>
              <a:latin typeface="Times New Roman"/>
              <a:ea typeface="Calibri"/>
              <a:cs typeface="Times New Roman"/>
            </a:endParaRPr>
          </a:p>
          <a:p>
            <a:pPr indent="449580" algn="just">
              <a:lnSpc>
                <a:spcPct val="115000"/>
              </a:lnSpc>
              <a:spcAft>
                <a:spcPts val="1000"/>
              </a:spcAft>
            </a:pPr>
            <a:endParaRPr lang="ru-RU" sz="4000" b="1" dirty="0" smtClean="0">
              <a:solidFill>
                <a:schemeClr val="tx1"/>
              </a:solidFill>
              <a:latin typeface="Times New Roman"/>
              <a:ea typeface="Calibri"/>
              <a:cs typeface="Times New Roman"/>
            </a:endParaRPr>
          </a:p>
          <a:p>
            <a:pPr indent="449580" algn="just">
              <a:lnSpc>
                <a:spcPct val="115000"/>
              </a:lnSpc>
              <a:spcAft>
                <a:spcPts val="1000"/>
              </a:spcAft>
            </a:pPr>
            <a:endParaRPr lang="ru-RU" sz="4000" b="1" dirty="0">
              <a:solidFill>
                <a:schemeClr val="tx1"/>
              </a:solidFill>
              <a:latin typeface="Times New Roman"/>
              <a:ea typeface="Calibri"/>
              <a:cs typeface="Times New Roman"/>
            </a:endParaRPr>
          </a:p>
          <a:p>
            <a:pPr indent="449580" algn="just">
              <a:lnSpc>
                <a:spcPct val="115000"/>
              </a:lnSpc>
              <a:spcAft>
                <a:spcPts val="1000"/>
              </a:spcAft>
            </a:pPr>
            <a:endParaRPr lang="ru-RU" sz="4000" b="1" dirty="0" smtClean="0">
              <a:solidFill>
                <a:schemeClr val="tx1"/>
              </a:solidFill>
              <a:latin typeface="Times New Roman"/>
              <a:ea typeface="Calibri"/>
              <a:cs typeface="Times New Roman"/>
            </a:endParaRPr>
          </a:p>
          <a:p>
            <a:pPr indent="449580" algn="just">
              <a:lnSpc>
                <a:spcPct val="115000"/>
              </a:lnSpc>
              <a:spcAft>
                <a:spcPts val="1000"/>
              </a:spcAft>
            </a:pPr>
            <a:endParaRPr lang="ru-RU" sz="4000" b="1" dirty="0" smtClean="0">
              <a:solidFill>
                <a:schemeClr val="tx1"/>
              </a:solidFill>
              <a:latin typeface="Times New Roman"/>
              <a:ea typeface="Calibri"/>
              <a:cs typeface="Times New Roman"/>
            </a:endParaRPr>
          </a:p>
          <a:p>
            <a:pPr indent="449580" algn="just">
              <a:lnSpc>
                <a:spcPct val="115000"/>
              </a:lnSpc>
              <a:spcAft>
                <a:spcPts val="1000"/>
              </a:spcAft>
            </a:pPr>
            <a:endParaRPr lang="ru-RU" sz="4000" b="1" dirty="0">
              <a:solidFill>
                <a:schemeClr val="tx1"/>
              </a:solidFill>
              <a:latin typeface="Times New Roman"/>
              <a:ea typeface="Calibri"/>
              <a:cs typeface="Times New Roman"/>
            </a:endParaRPr>
          </a:p>
          <a:p>
            <a:pPr indent="449580" algn="just">
              <a:lnSpc>
                <a:spcPct val="115000"/>
              </a:lnSpc>
              <a:spcAft>
                <a:spcPts val="1000"/>
              </a:spcAft>
            </a:pPr>
            <a:endParaRPr lang="ru-RU" sz="4000" b="1" dirty="0" smtClean="0">
              <a:solidFill>
                <a:schemeClr val="tx1"/>
              </a:solidFill>
              <a:latin typeface="Times New Roman"/>
              <a:ea typeface="Calibri"/>
              <a:cs typeface="Times New Roman"/>
            </a:endParaRPr>
          </a:p>
          <a:p>
            <a:pPr indent="449580" algn="just">
              <a:lnSpc>
                <a:spcPct val="115000"/>
              </a:lnSpc>
              <a:spcAft>
                <a:spcPts val="1000"/>
              </a:spcAft>
            </a:pPr>
            <a:endParaRPr lang="ru-RU" sz="4000" b="1" dirty="0">
              <a:solidFill>
                <a:schemeClr val="tx1"/>
              </a:solidFill>
              <a:latin typeface="Times New Roman"/>
              <a:ea typeface="Calibri"/>
              <a:cs typeface="Times New Roman"/>
            </a:endParaRPr>
          </a:p>
          <a:p>
            <a:endParaRPr lang="ru-RU" sz="4000" b="1" dirty="0" smtClean="0">
              <a:solidFill>
                <a:schemeClr val="tx1"/>
              </a:solidFill>
              <a:latin typeface="Times New Roman"/>
              <a:ea typeface="Times New Roman"/>
              <a:cs typeface="Times New Roman"/>
            </a:endParaRPr>
          </a:p>
          <a:p>
            <a:endParaRPr lang="ru-RU" sz="4000" b="1" dirty="0">
              <a:solidFill>
                <a:schemeClr val="tx1"/>
              </a:solidFill>
              <a:latin typeface="Times New Roman"/>
              <a:ea typeface="Times New Roman"/>
              <a:cs typeface="Times New Roman"/>
            </a:endParaRPr>
          </a:p>
          <a:p>
            <a:endParaRPr lang="ru-RU" sz="3200" b="1" dirty="0" smtClean="0">
              <a:solidFill>
                <a:schemeClr val="tx1"/>
              </a:solidFill>
              <a:latin typeface="Times New Roman"/>
              <a:ea typeface="Times New Roman"/>
              <a:cs typeface="Aharoni" panose="02010803020104030203" pitchFamily="2" charset="-79"/>
            </a:endParaRPr>
          </a:p>
          <a:p>
            <a:endParaRPr lang="ru-RU" sz="3200" b="1" dirty="0">
              <a:solidFill>
                <a:schemeClr val="tx1"/>
              </a:solidFill>
              <a:latin typeface="Times New Roman"/>
              <a:ea typeface="Times New Roman"/>
              <a:cs typeface="Aharoni" panose="02010803020104030203" pitchFamily="2" charset="-79"/>
            </a:endParaRPr>
          </a:p>
          <a:p>
            <a:r>
              <a:rPr lang="ru-RU" sz="3200" b="1" u="sng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«</a:t>
            </a:r>
            <a:r>
              <a:rPr lang="ru-RU" sz="32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мероприятия направленные на выявление и поддержку талантливых детей и молодежи в</a:t>
            </a:r>
            <a:endParaRPr lang="ru-RU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полугодии 2019-2020 </a:t>
            </a:r>
            <a:r>
              <a:rPr lang="ru-RU" sz="3200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года</a:t>
            </a:r>
            <a:r>
              <a:rPr lang="ru-RU" sz="32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».  </a:t>
            </a:r>
            <a:endParaRPr lang="ru-RU" sz="3200" dirty="0" smtClean="0">
              <a:solidFill>
                <a:schemeClr val="tx1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400" dirty="0">
                <a:latin typeface="Times New Roman"/>
                <a:ea typeface="Calibri"/>
                <a:cs typeface="Times New Roman"/>
              </a:rPr>
              <a:t> </a:t>
            </a:r>
            <a:endParaRPr lang="ru-RU" sz="1800" dirty="0">
              <a:latin typeface="Calibri"/>
              <a:ea typeface="Calibri"/>
              <a:cs typeface="Times New Roman"/>
            </a:endParaRPr>
          </a:p>
          <a:p>
            <a:pPr algn="r">
              <a:lnSpc>
                <a:spcPct val="115000"/>
              </a:lnSpc>
              <a:spcAft>
                <a:spcPts val="0"/>
              </a:spcAft>
            </a:pPr>
            <a:r>
              <a:rPr lang="ru-RU" sz="1600" dirty="0" err="1" smtClean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Энис</a:t>
            </a:r>
            <a:r>
              <a:rPr lang="ru-RU" sz="1600" dirty="0" smtClean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ru-RU" sz="1600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Н.Н., </a:t>
            </a:r>
            <a:endParaRPr lang="ru-RU" sz="1600" dirty="0" smtClean="0">
              <a:solidFill>
                <a:schemeClr val="tx1"/>
              </a:solidFill>
              <a:latin typeface="Times New Roman"/>
              <a:ea typeface="Calibri"/>
              <a:cs typeface="Times New Roman"/>
            </a:endParaRPr>
          </a:p>
          <a:p>
            <a:pPr algn="r">
              <a:lnSpc>
                <a:spcPct val="115000"/>
              </a:lnSpc>
              <a:spcAft>
                <a:spcPts val="0"/>
              </a:spcAft>
            </a:pPr>
            <a:r>
              <a:rPr lang="ru-RU" sz="1600" dirty="0" smtClean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главный </a:t>
            </a:r>
            <a:r>
              <a:rPr lang="ru-RU" sz="1600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специалист  отдела ОКСМП администрации ЗАТО Видяево </a:t>
            </a:r>
            <a:endParaRPr lang="ru-RU" sz="1600" dirty="0">
              <a:solidFill>
                <a:schemeClr val="tx1"/>
              </a:solidFill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281600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57694466"/>
              </p:ext>
            </p:extLst>
          </p:nvPr>
        </p:nvGraphicFramePr>
        <p:xfrm>
          <a:off x="1547663" y="2636910"/>
          <a:ext cx="6408712" cy="371054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31960"/>
                <a:gridCol w="2488001"/>
                <a:gridCol w="2388751"/>
              </a:tblGrid>
              <a:tr h="906385">
                <a:tc>
                  <a:txBody>
                    <a:bodyPr/>
                    <a:lstStyle/>
                    <a:p>
                      <a:pPr marL="457200" indent="9017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г.г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indent="9017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человек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indent="9017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призеров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33777">
                <a:tc>
                  <a:txBody>
                    <a:bodyPr/>
                    <a:lstStyle/>
                    <a:p>
                      <a:pPr marL="457200" indent="9017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2016-2017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indent="9017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indent="9017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39478">
                <a:tc>
                  <a:txBody>
                    <a:bodyPr/>
                    <a:lstStyle/>
                    <a:p>
                      <a:pPr marL="457200" indent="9017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2017-2018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indent="9017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indent="9017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39478">
                <a:tc>
                  <a:txBody>
                    <a:bodyPr/>
                    <a:lstStyle/>
                    <a:p>
                      <a:pPr marL="457200" indent="9017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2018-2019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indent="9017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indent="9017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39478">
                <a:tc>
                  <a:txBody>
                    <a:bodyPr/>
                    <a:lstStyle/>
                    <a:p>
                      <a:pPr marL="457200" indent="9017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2019-2020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pPr marL="457200" indent="9017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pPr marL="457200" indent="9017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7C80"/>
                    </a:solidFill>
                  </a:tcPr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Турнир Ломоносова</a:t>
            </a:r>
          </a:p>
        </p:txBody>
      </p:sp>
    </p:spTree>
    <p:extLst>
      <p:ext uri="{BB962C8B-B14F-4D97-AF65-F5344CB8AC3E}">
        <p14:creationId xmlns:p14="http://schemas.microsoft.com/office/powerpoint/2010/main" val="2913416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83559976"/>
              </p:ext>
            </p:extLst>
          </p:nvPr>
        </p:nvGraphicFramePr>
        <p:xfrm>
          <a:off x="755574" y="1988841"/>
          <a:ext cx="7488836" cy="486268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82873"/>
                <a:gridCol w="1082873"/>
                <a:gridCol w="1064618"/>
                <a:gridCol w="1064618"/>
                <a:gridCol w="1064618"/>
                <a:gridCol w="1064618"/>
                <a:gridCol w="1064618"/>
              </a:tblGrid>
              <a:tr h="710941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г.г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Муниципальный этап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Региональный этап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6625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Заключительный этап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45154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Участники 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Призеры и победители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Участники 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6625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Призеры и победители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6625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Участники 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Призеры и победители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</a:tr>
              <a:tr h="7109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2017-2018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6625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6625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</a:tr>
              <a:tr h="12783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2018-2019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6625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6625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</a:tr>
              <a:tr h="7109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2019-2020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66FF"/>
                    </a:solidFill>
                  </a:tcPr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Мероприятия программы </a:t>
            </a:r>
            <a:br>
              <a:rPr lang="ru-RU" dirty="0" smtClean="0"/>
            </a:br>
            <a:r>
              <a:rPr lang="ru-RU" dirty="0" smtClean="0"/>
              <a:t>«Шаг в будущее»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13519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61083249"/>
              </p:ext>
            </p:extLst>
          </p:nvPr>
        </p:nvGraphicFramePr>
        <p:xfrm>
          <a:off x="1043609" y="2492896"/>
          <a:ext cx="7344815" cy="414583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23988"/>
                <a:gridCol w="1208259"/>
                <a:gridCol w="1944216"/>
                <a:gridCol w="1224136"/>
                <a:gridCol w="1944216"/>
              </a:tblGrid>
              <a:tr h="49522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г.г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4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Название Школы 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5474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А-Элита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Юный экскурсовод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Юный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эколог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Юный спасатель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952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2017-2018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952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2018-2019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952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2019-2020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7C80"/>
                    </a:solidFill>
                  </a:tcPr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Обучение обучающихся в региональных очно-заочных школах</a:t>
            </a:r>
          </a:p>
        </p:txBody>
      </p:sp>
    </p:spTree>
    <p:extLst>
      <p:ext uri="{BB962C8B-B14F-4D97-AF65-F5344CB8AC3E}">
        <p14:creationId xmlns:p14="http://schemas.microsoft.com/office/powerpoint/2010/main" val="3034245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66378734"/>
              </p:ext>
            </p:extLst>
          </p:nvPr>
        </p:nvGraphicFramePr>
        <p:xfrm>
          <a:off x="539553" y="2060846"/>
          <a:ext cx="7920879" cy="35884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61634"/>
                <a:gridCol w="1521466"/>
                <a:gridCol w="1221355"/>
                <a:gridCol w="1299281"/>
                <a:gridCol w="1069043"/>
                <a:gridCol w="1448100"/>
              </a:tblGrid>
              <a:tr h="18492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Учебный год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3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обучающихся 5-11 классов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3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предметов, по которым проводится олимпиада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300" spc="-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Кол-во обучающихся участвующих в олимпиаде *(чел.)/ (% от числа обучающихся)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300" spc="-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участников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300" spc="-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Кол-во победителей и </a:t>
                      </a:r>
                      <a:r>
                        <a:rPr lang="ru-RU" sz="1300" spc="-5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призеров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0112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spc="-5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2015-2016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329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64/19,5%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112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8919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spc="-5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2016-2017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327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91/27,8%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161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0112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spc="-5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2017-2018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339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125/36,8%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4663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spc="-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2018-2019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347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135/39%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262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0112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spc="-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2019-2020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368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90/25 %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214 (271)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 (35 человек)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7C80"/>
                    </a:solidFill>
                  </a:tcPr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Муниципальный этап Всероссийской олимпиады школьников</a:t>
            </a: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7526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95744701"/>
              </p:ext>
            </p:extLst>
          </p:nvPr>
        </p:nvGraphicFramePr>
        <p:xfrm>
          <a:off x="1608931" y="2445561"/>
          <a:ext cx="6779493" cy="32403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52386"/>
                <a:gridCol w="1246353"/>
                <a:gridCol w="1114318"/>
                <a:gridCol w="1333409"/>
                <a:gridCol w="1633027"/>
              </a:tblGrid>
              <a:tr h="13149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Учебный год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spc="-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</a:t>
                      </a:r>
                      <a:r>
                        <a:rPr lang="ru-RU" sz="1400" spc="-5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участников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spc="-5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предметов Олимпиады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spc="-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Кол-во победителей и призеров (чел.)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призеров и победителей в %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140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2015-2016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140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2016-2017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20,8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1407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spc="-5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2017-2018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35,6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1407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spc="-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2018-2019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36,4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66913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spc="-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2019-2020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45 (30 человек)</a:t>
                      </a:r>
                      <a:r>
                        <a:rPr lang="ru-RU" sz="1400" baseline="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31%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7C80"/>
                    </a:solidFill>
                  </a:tcPr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Региональный этап всероссийской олимпиады школьников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68877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44091108"/>
              </p:ext>
            </p:extLst>
          </p:nvPr>
        </p:nvGraphicFramePr>
        <p:xfrm>
          <a:off x="683568" y="2060848"/>
          <a:ext cx="7848872" cy="443189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687165"/>
                <a:gridCol w="1545416"/>
                <a:gridCol w="2616291"/>
              </a:tblGrid>
              <a:tr h="39277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Мероприятие 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155" marR="5115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участников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155" marR="5115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призеров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155" marR="51155" marT="0" marB="0"/>
                </a:tc>
              </a:tr>
              <a:tr h="39277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Заочный этап олимпиады с-</a:t>
                      </a: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Петербурского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университета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155" marR="5115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155" marR="5115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155" marR="51155" marT="0" marB="0"/>
                </a:tc>
              </a:tr>
              <a:tr h="39277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Региональный конкурс «Человек, земля, космос»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155" marR="5115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155" marR="5115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155" marR="51155" marT="0" marB="0"/>
                </a:tc>
              </a:tr>
              <a:tr h="39277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Региональный конкурс  юных исследователей окружающей среды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155" marR="5115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155" marR="5115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155" marR="51155" marT="0" marB="0"/>
                </a:tc>
              </a:tr>
              <a:tr h="58915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Участники смен международного детского центра Артек, прошедших отбор в АИС «Путевка»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155" marR="5115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155" marR="5115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155" marR="51155" marT="0" marB="0"/>
                </a:tc>
              </a:tr>
              <a:tr h="39277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Участники регионального турнира «Что, где, когда»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155" marR="5115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ВИП, ВКЛ -14 человек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155" marR="5115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ВКЛ-5 место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155" marR="51155" marT="0" marB="0"/>
                </a:tc>
              </a:tr>
              <a:tr h="58915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Региональный фестиваль «Юные инженеры Арктики» (инженерный хакатон)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155" marR="5115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155" marR="5115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место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155" marR="51155" marT="0" marB="0"/>
                </a:tc>
              </a:tr>
              <a:tr h="117831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Человек и природа (заочный региональный конкурс)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155" marR="5115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 человек обучающиеся ДОУ, 40 человек обучающиеся СОШ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155" marR="5115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155" marR="51155" marT="0" marB="0"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Остальные мероприятия </a:t>
            </a:r>
            <a:b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полугодия 2019-2020 учебного года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4665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-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уменьшение количества обучающихся и педагогов, занимающихся исследовательской деятельностью;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уменьшение числа обучающихся  участвующих в муниципальной олимпиаде школьников.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Проблемы выявленные при проведении мероприятий в 1 полугодии 2019-2020:</a:t>
            </a:r>
            <a:b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5662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872</TotalTime>
  <Words>378</Words>
  <Application>Microsoft Office PowerPoint</Application>
  <PresentationFormat>Экран (4:3)</PresentationFormat>
  <Paragraphs>190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Волна</vt:lpstr>
      <vt:lpstr> </vt:lpstr>
      <vt:lpstr>Турнир Ломоносова</vt:lpstr>
      <vt:lpstr>Мероприятия программы  «Шаг в будущее»</vt:lpstr>
      <vt:lpstr>Обучение обучающихся в региональных очно-заочных школах</vt:lpstr>
      <vt:lpstr>Муниципальный этап Всероссийской олимпиады школьников</vt:lpstr>
      <vt:lpstr>Региональный этап всероссийской олимпиады школьников</vt:lpstr>
      <vt:lpstr>Остальные мероприятия  1 полугодия 2019-2020 учебного года</vt:lpstr>
      <vt:lpstr>Проблемы выявленные при проведении мероприятий в 1 полугодии 2019-2020: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Итоги организации  отдыха, оздоровления  и занятости детей и молодежи ЗАТО Видяево в летний период 2012 года</dc:title>
  <dc:creator>1</dc:creator>
  <cp:lastModifiedBy>Mito#prog#2</cp:lastModifiedBy>
  <cp:revision>146</cp:revision>
  <dcterms:created xsi:type="dcterms:W3CDTF">2012-11-18T11:52:20Z</dcterms:created>
  <dcterms:modified xsi:type="dcterms:W3CDTF">2020-03-18T09:25:48Z</dcterms:modified>
</cp:coreProperties>
</file>